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38" r:id="rId5"/>
    <p:sldId id="260" r:id="rId6"/>
    <p:sldId id="370" r:id="rId7"/>
    <p:sldId id="419" r:id="rId8"/>
    <p:sldId id="420" r:id="rId9"/>
    <p:sldId id="423" r:id="rId10"/>
    <p:sldId id="421" r:id="rId11"/>
    <p:sldId id="424" r:id="rId12"/>
    <p:sldId id="418" r:id="rId13"/>
    <p:sldId id="385" r:id="rId14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2FF"/>
    <a:srgbClr val="373648"/>
    <a:srgbClr val="0070C0"/>
    <a:srgbClr val="007E39"/>
    <a:srgbClr val="00BC55"/>
    <a:srgbClr val="00F66F"/>
    <a:srgbClr val="00B050"/>
    <a:srgbClr val="FF0000"/>
    <a:srgbClr val="00B0F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85768" autoAdjust="0"/>
  </p:normalViewPr>
  <p:slideViewPr>
    <p:cSldViewPr snapToGrid="0" snapToObjects="1" showGuides="1">
      <p:cViewPr varScale="1">
        <p:scale>
          <a:sx n="95" d="100"/>
          <a:sy n="95" d="100"/>
        </p:scale>
        <p:origin x="66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1" d="100"/>
          <a:sy n="121" d="100"/>
        </p:scale>
        <p:origin x="507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7DC8E5-518B-B844-8AFB-6138BA9A45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2BC96-2569-1E47-9CC8-C432D61173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sz="1300"/>
            </a:lvl1pPr>
          </a:lstStyle>
          <a:p>
            <a:fld id="{7E1D02ED-AB60-1146-B810-37D04719C00C}" type="datetimeFigureOut">
              <a:rPr kumimoji="1" lang="ko-KR" altLang="en-US" smtClean="0"/>
              <a:t>2021-05-21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3A96D-1584-EA48-B2BB-8BF7186DC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E1FB54-431F-D746-BB23-DCDB0D14B6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sz="1300"/>
            </a:lvl1pPr>
          </a:lstStyle>
          <a:p>
            <a:fld id="{78BB47E1-FB9F-5742-AEB0-90D6B9612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970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sz="1300"/>
            </a:lvl1pPr>
          </a:lstStyle>
          <a:p>
            <a:fld id="{68BBFCC2-75FE-9347-A155-69776C04C6EA}" type="datetimeFigureOut">
              <a:rPr kumimoji="1" lang="ko-KR" altLang="en-US" smtClean="0"/>
              <a:t>2021-05-21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52538"/>
            <a:ext cx="6013450" cy="3382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34" tIns="48317" rIns="96634" bIns="4831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5" y="4823034"/>
            <a:ext cx="5511800" cy="3946118"/>
          </a:xfrm>
          <a:prstGeom prst="rect">
            <a:avLst/>
          </a:prstGeom>
        </p:spPr>
        <p:txBody>
          <a:bodyPr vert="horz" lIns="96634" tIns="48317" rIns="96634" bIns="48317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sz="1300"/>
            </a:lvl1pPr>
          </a:lstStyle>
          <a:p>
            <a:fld id="{DDDC0143-43CC-3944-A7FC-88D98359344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49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9942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R" sz="1300" dirty="0"/>
              <a:t>Let me begin my presentation.</a:t>
            </a:r>
          </a:p>
          <a:p>
            <a:r>
              <a:rPr lang="en-US" altLang="ko-KR" sz="1300" dirty="0"/>
              <a:t>Today I will give a presentation on “</a:t>
            </a:r>
            <a:r>
              <a:rPr kumimoji="1" lang="en-US" altLang="ko-KR" dirty="0">
                <a:ea typeface="GungSeo" pitchFamily="2" charset="-127"/>
              </a:rPr>
              <a:t>Fully Automatic Stream Management for Multi-Streamed SSDs Using Program Contexts</a:t>
            </a:r>
            <a:r>
              <a:rPr lang="en-US" altLang="ko-KR" sz="1300" dirty="0"/>
              <a:t>”</a:t>
            </a:r>
            <a:endParaRPr lang="ko-KR" altLang="ko-KR" sz="1300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3690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7428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FB7AA11-ABDA-44E1-BBC9-7B0244A4D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FB7AA11-ABDA-44E1-BBC9-7B0244A4D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Low performance(high overhead of passing requests between kernel-user space daemon)</a:t>
            </a:r>
          </a:p>
          <a:p>
            <a:r>
              <a:rPr lang="en-US" altLang="ko-KR"/>
              <a:t>User-level bug do not crash the whole system and do not require a lengthy reboot but rather generate a useful core memory dump</a:t>
            </a:r>
          </a:p>
          <a:p>
            <a:endParaRPr lang="en-US" altLang="ko-KR"/>
          </a:p>
          <a:p>
            <a:r>
              <a:rPr lang="en-US" altLang="ko-KR"/>
              <a:t>Kernel-&gt; complexity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177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9907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8087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4231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18026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42346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921" y="5323438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1A6465-DD89-2D41-B90C-863A5ACA20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88F95ED-5F71-0D4E-A4D1-48CDEA1509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921" y="114036"/>
            <a:ext cx="395681" cy="3948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468FF0-CBC5-6948-B371-BDA4F3D610B4}"/>
              </a:ext>
            </a:extLst>
          </p:cNvPr>
          <p:cNvSpPr txBox="1"/>
          <p:nvPr userDrawn="1"/>
        </p:nvSpPr>
        <p:spPr>
          <a:xfrm>
            <a:off x="486602" y="152070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1A51A631-FD00-7049-AFDF-E51772332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607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C5C4E-FB45-1C47-AE72-F4E8831C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CD1508-6B5A-FD4C-A8EC-0C37C0B5A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A3D7BD-DBE7-3241-83A9-4F7BB0D0D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BA6B7-CF46-BF4E-942F-F3E00B676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5724B8-0670-A347-A2D7-06DFF4CC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E6C045-BB16-A146-9A21-096B823E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02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71114-3FAD-6E4F-9C06-A89B39CB3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07B3350-9826-5543-AD5E-FAB9D3348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E7E009-7174-264B-B5F2-9CE5108B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D543B9-73E6-C940-A143-E781FBFF5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ABB49D-01D4-4C43-B3A4-6316BDE5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C22DEE-1338-DD48-8D70-408CC0ADF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962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CF540-462D-DF49-BC9A-36922D9BA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4CA8D-3DCD-D941-A11C-9E10F0439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F2192-8AA0-7740-8002-0C7984A7A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28029D-90FF-0042-9A75-AD5073B32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81F19-5A72-384F-B476-AD06F0CC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7222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EF0A3E-46FF-414E-BEBE-E70E32ABB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E98D69-70F2-8947-BBF7-BC8FA7746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2AF917-E762-7B4A-AE5D-EA64E2DE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F184D-6B98-4D44-87DD-445E9AEB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DBB8CE-F318-BE47-818F-DF07E53A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389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387D7DE-1B89-9D4D-B194-AC3EE165D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078"/>
            <a:ext cx="12191999" cy="599922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AAD9F9A-1F96-EE43-AD77-3DF017354DB2}"/>
              </a:ext>
            </a:extLst>
          </p:cNvPr>
          <p:cNvSpPr/>
          <p:nvPr userDrawn="1"/>
        </p:nvSpPr>
        <p:spPr>
          <a:xfrm>
            <a:off x="0" y="477078"/>
            <a:ext cx="12192000" cy="5999222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948" y="5226334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11560" y="47129"/>
            <a:ext cx="395681" cy="3948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AF677ED-D2EC-BB49-B0E9-72F06CCF80F6}"/>
              </a:ext>
            </a:extLst>
          </p:cNvPr>
          <p:cNvSpPr txBox="1"/>
          <p:nvPr userDrawn="1"/>
        </p:nvSpPr>
        <p:spPr>
          <a:xfrm>
            <a:off x="9907241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A29191C-E9FA-6345-95AF-4D270BD000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88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9843C-A0EB-874A-B691-669214E3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B97D6D-B766-F449-836E-C4201A0B0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D9B6C4-1533-4341-9AA3-74880C65E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1D0CF3-FB10-BA48-ADC7-D5A6C77E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383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95408-4534-524A-8CB2-0CA31B55B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22D8AB-3529-C84E-AF22-91E51F2F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6A966D-B895-2A4F-BB7F-324F45F9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91B9CE-4A21-E04E-BD7E-312D86180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C42DD-FF4F-BB47-9339-F67CCC93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871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38AC9-D777-FE4B-8B5D-6EBA34FC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285DE1-7A1F-8D42-AB87-4161E2F28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24C6AB-E1C7-5045-B728-3B4E80BDC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266976-95A6-AB45-92F2-45A2BB96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13CAA0-2E0C-0740-9812-8EAD4A80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EBDE8C-60B5-694C-8BB9-5639DE63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702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53743-C736-C04B-AD86-AFA339EF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A95CE9-0443-B74D-AA39-60110E0F9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EF5381-B4FF-7944-AE94-F4406ACA4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C37236-4106-8E43-9A0F-BE15AD761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2C244D-DF9E-3541-93DA-5C2C195E0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76D6F8-E7D0-2A45-841E-CFBEFD36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5AEE90-EE56-1C46-AC00-A585C24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EDE480-0C13-DB4B-91E5-C4C3568B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089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D0A98-9713-1546-85B2-980BBD97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 anchor="ctr">
            <a:normAutofit/>
          </a:bodyPr>
          <a:lstStyle>
            <a:lvl1pPr>
              <a:defRPr sz="2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211"/>
            <a:ext cx="2743200" cy="2958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B51E04B2-50B1-F345-A5F2-9019B6DE1370}"/>
              </a:ext>
            </a:extLst>
          </p:cNvPr>
          <p:cNvCxnSpPr>
            <a:cxnSpLocks/>
          </p:cNvCxnSpPr>
          <p:nvPr userDrawn="1"/>
        </p:nvCxnSpPr>
        <p:spPr>
          <a:xfrm>
            <a:off x="0" y="538843"/>
            <a:ext cx="451485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F31237ED-2E43-E247-870D-A9BD16A03A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96603"/>
            <a:ext cx="395681" cy="394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317CD0-29D3-514E-8DDF-4AFA937C4732}"/>
              </a:ext>
            </a:extLst>
          </p:cNvPr>
          <p:cNvSpPr txBox="1"/>
          <p:nvPr userDrawn="1"/>
        </p:nvSpPr>
        <p:spPr>
          <a:xfrm>
            <a:off x="9928367" y="134637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B0CFBD1-9027-854A-97B6-2125F783E1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6021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05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62AEC8-454F-A54A-A400-44751CB7C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5A667E6-5B21-FA40-B6EC-563CB8C5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8375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4DF94C-45EA-5948-8AA6-73836A826F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39455"/>
            <a:ext cx="395681" cy="394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0474C2-40AE-F74C-830F-BEE8D5A9F447}"/>
              </a:ext>
            </a:extLst>
          </p:cNvPr>
          <p:cNvSpPr txBox="1"/>
          <p:nvPr userDrawn="1"/>
        </p:nvSpPr>
        <p:spPr>
          <a:xfrm>
            <a:off x="9928367" y="77489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33C817AD-2FEF-BE41-B460-CDDB2BF657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106" y="6562139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446568-00BF-B648-904D-6DD7AB632C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A2FFFE-8A52-E048-8502-A7B994EC867A}"/>
              </a:ext>
            </a:extLst>
          </p:cNvPr>
          <p:cNvSpPr txBox="1"/>
          <p:nvPr userDrawn="1"/>
        </p:nvSpPr>
        <p:spPr>
          <a:xfrm>
            <a:off x="6591444" y="724277"/>
            <a:ext cx="1709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/>
              <a:t>Contents</a:t>
            </a:r>
            <a:endParaRPr kumimoji="1" lang="ko-KR" altLang="en-US" sz="2800" b="1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3993C93-8954-6944-9C05-C1210655B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83262" y="1359602"/>
            <a:ext cx="4508500" cy="4449763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426207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FAB072-4FBE-564A-8853-71D540F70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E07ED-FD7C-354D-96D8-4A969F641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0B2EE-E8B5-2849-94D5-6BC97BB9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061E-6307-C445-AA37-12801B0B4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AC0DC-1CAD-A841-BD24-64B821F95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726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817" y="3054233"/>
            <a:ext cx="9738880" cy="1167494"/>
          </a:xfrm>
        </p:spPr>
        <p:txBody>
          <a:bodyPr anchor="t"/>
          <a:lstStyle/>
          <a:p>
            <a:r>
              <a:rPr kumimoji="1" lang="en-US" altLang="ko-KR" sz="3600"/>
              <a:t>IT Application II</a:t>
            </a:r>
            <a:br>
              <a:rPr kumimoji="1" lang="en-US" altLang="ko-KR" sz="3600"/>
            </a:br>
            <a:r>
              <a:rPr kumimoji="1" lang="en-US" altLang="ko-KR" sz="3600"/>
              <a:t>Related</a:t>
            </a:r>
            <a:r>
              <a:rPr kumimoji="1" lang="ko-KR" altLang="en-US" sz="3600"/>
              <a:t> </a:t>
            </a:r>
            <a:r>
              <a:rPr kumimoji="1" lang="en-US" altLang="ko-KR" sz="3600"/>
              <a:t>paper</a:t>
            </a:r>
            <a:r>
              <a:rPr kumimoji="1" lang="ko-KR" altLang="en-US" sz="3600"/>
              <a:t> </a:t>
            </a:r>
            <a:r>
              <a:rPr kumimoji="1" lang="en-US" altLang="ko-KR" sz="3600"/>
              <a:t>survey</a:t>
            </a:r>
            <a:endParaRPr kumimoji="1"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/>
              <a:t>2021. 05. 12</a:t>
            </a:r>
            <a:endParaRPr kumimoji="1" lang="en-US" altLang="ko-KR" dirty="0"/>
          </a:p>
          <a:p>
            <a:r>
              <a:rPr kumimoji="1" lang="en-US" altLang="ko-KR" dirty="0"/>
              <a:t>Presentation by Han, </a:t>
            </a:r>
            <a:r>
              <a:rPr kumimoji="1" lang="en-US" altLang="ko-KR" dirty="0" err="1"/>
              <a:t>Yejin</a:t>
            </a:r>
            <a:endParaRPr kumimoji="1" lang="en-US" altLang="ko-KR" dirty="0"/>
          </a:p>
          <a:p>
            <a:r>
              <a:rPr kumimoji="1" lang="en-US" altLang="ko-KR"/>
              <a:t>hyj0225@</a:t>
            </a:r>
            <a:r>
              <a:rPr kumimoji="1" lang="en-US" altLang="ko-KR" dirty="0"/>
              <a:t>dankook.ac.kr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3599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A5A4EE78-5750-4C7D-8432-13C4D0827E00}"/>
              </a:ext>
            </a:extLst>
          </p:cNvPr>
          <p:cNvSpPr txBox="1">
            <a:spLocks/>
          </p:cNvSpPr>
          <p:nvPr/>
        </p:nvSpPr>
        <p:spPr>
          <a:xfrm>
            <a:off x="3938563" y="2690596"/>
            <a:ext cx="4314873" cy="6392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5400">
                <a:ea typeface="GungSeo" pitchFamily="2" charset="-127"/>
              </a:rPr>
              <a:t>Thank You!</a:t>
            </a:r>
            <a:endParaRPr kumimoji="1" lang="ko-KR" altLang="en-US" sz="5400" dirty="0"/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F205CE9D-3164-43AB-AB33-09092E5986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/>
              <a:t>2021. 05. 12</a:t>
            </a:r>
          </a:p>
          <a:p>
            <a:r>
              <a:rPr kumimoji="1" lang="en-US" altLang="ko-KR"/>
              <a:t>Presentation by Han, Yejin</a:t>
            </a:r>
          </a:p>
          <a:p>
            <a:r>
              <a:rPr kumimoji="1" lang="en-US" altLang="ko-KR"/>
              <a:t>hyj0225@dankook.ac.kr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0328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FE9B9C-BDDC-1E43-B29E-4A00D478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</a:t>
            </a:fld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2DD63C-DA25-764F-9C33-B39580A377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48626" y="1359602"/>
            <a:ext cx="4508500" cy="4449763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kumimoji="1" lang="en-US" altLang="ko-KR" sz="1800"/>
              <a:t>Introduction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/>
              <a:t>User-space file system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/>
              <a:t>Survey paper (1,2,3) 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800"/>
              <a:t>4.  Future work</a:t>
            </a:r>
          </a:p>
          <a:p>
            <a:pPr marL="342900" indent="-342900">
              <a:lnSpc>
                <a:spcPct val="150000"/>
              </a:lnSpc>
            </a:pPr>
            <a:endParaRPr kumimoji="1" lang="en-US" altLang="ko-KR" sz="1800"/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/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956538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1. Introduction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</a:t>
            </a:fld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8E27DEB-5B50-4FF2-8440-D98E613FF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987" y="1697647"/>
            <a:ext cx="4959269" cy="6045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955AF90-7B02-4465-87D0-57AA79F46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87" y="4064629"/>
            <a:ext cx="5641369" cy="1975248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B7403F4-0520-402B-8222-77656AE5A185}"/>
              </a:ext>
            </a:extLst>
          </p:cNvPr>
          <p:cNvCxnSpPr>
            <a:cxnSpLocks/>
          </p:cNvCxnSpPr>
          <p:nvPr/>
        </p:nvCxnSpPr>
        <p:spPr>
          <a:xfrm>
            <a:off x="2849698" y="2809244"/>
            <a:ext cx="0" cy="5486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E5862068-F9B2-4059-82E7-55183420C0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0023" y="4370684"/>
            <a:ext cx="5581977" cy="11387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FD31310-7AD0-48BC-B672-F0BBA13B6ABC}"/>
              </a:ext>
            </a:extLst>
          </p:cNvPr>
          <p:cNvSpPr txBox="1"/>
          <p:nvPr/>
        </p:nvSpPr>
        <p:spPr>
          <a:xfrm>
            <a:off x="435685" y="1281963"/>
            <a:ext cx="2358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2017 USENIX FAST</a:t>
            </a:r>
            <a:endParaRPr lang="ko-KR" altLang="en-US">
              <a:solidFill>
                <a:srgbClr val="FF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A94D8B-64E1-45BF-8383-2C348169ABA3}"/>
              </a:ext>
            </a:extLst>
          </p:cNvPr>
          <p:cNvSpPr txBox="1"/>
          <p:nvPr/>
        </p:nvSpPr>
        <p:spPr>
          <a:xfrm>
            <a:off x="435685" y="3680399"/>
            <a:ext cx="423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2019 ACM Transactions on Storage</a:t>
            </a:r>
            <a:endParaRPr lang="ko-KR" altLang="en-US">
              <a:solidFill>
                <a:srgbClr val="FF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18BF5A7-92D1-4D24-8D5E-BE0BAD515558}"/>
              </a:ext>
            </a:extLst>
          </p:cNvPr>
          <p:cNvSpPr txBox="1"/>
          <p:nvPr/>
        </p:nvSpPr>
        <p:spPr>
          <a:xfrm>
            <a:off x="6610023" y="4157096"/>
            <a:ext cx="423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2019 USENIX ATC</a:t>
            </a:r>
            <a:endParaRPr lang="ko-KR" altLang="en-US">
              <a:solidFill>
                <a:srgbClr val="FF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83E78646-8294-42A1-81AF-D9DF76FBFB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06856" y="4284198"/>
            <a:ext cx="5166901" cy="1178053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1C3F2537-A423-4C98-95A6-D716AD7157CF}"/>
              </a:ext>
            </a:extLst>
          </p:cNvPr>
          <p:cNvSpPr txBox="1"/>
          <p:nvPr/>
        </p:nvSpPr>
        <p:spPr>
          <a:xfrm>
            <a:off x="12947108" y="3802041"/>
            <a:ext cx="423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2019 ACM SOSP</a:t>
            </a:r>
            <a:endParaRPr lang="ko-KR" altLang="en-US">
              <a:solidFill>
                <a:srgbClr val="FF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C7BA67-6ABF-49B7-8534-6C01482BD3F0}"/>
              </a:ext>
            </a:extLst>
          </p:cNvPr>
          <p:cNvSpPr txBox="1"/>
          <p:nvPr/>
        </p:nvSpPr>
        <p:spPr>
          <a:xfrm>
            <a:off x="6475113" y="1281963"/>
            <a:ext cx="4789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2017 ACM</a:t>
            </a:r>
            <a:r>
              <a:rPr lang="ko-KR" altLang="en-US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International</a:t>
            </a:r>
            <a:r>
              <a:rPr lang="ko-KR" altLang="en-US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Systems</a:t>
            </a:r>
            <a:r>
              <a:rPr lang="ko-KR" altLang="en-US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</a:t>
            </a:r>
            <a:r>
              <a:rPr lang="ko-KR" altLang="en-US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Storage</a:t>
            </a:r>
            <a:r>
              <a:rPr lang="ko-KR" altLang="en-US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Conference</a:t>
            </a:r>
            <a:endParaRPr lang="ko-KR" altLang="en-US">
              <a:solidFill>
                <a:srgbClr val="FF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90A3B3-98C6-4444-A876-385F0567F1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9113" y="2152899"/>
            <a:ext cx="4166091" cy="95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07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2. User-space file system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4</a:t>
            </a:fld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56D24E-6FA8-4FA6-B5BE-16D0F4946E0B}"/>
              </a:ext>
            </a:extLst>
          </p:cNvPr>
          <p:cNvSpPr txBox="1"/>
          <p:nvPr/>
        </p:nvSpPr>
        <p:spPr>
          <a:xfrm>
            <a:off x="8480833" y="3083530"/>
            <a:ext cx="4128655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/>
              <a:t>High performance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/>
              <a:t>Kernel-level bug can crash </a:t>
            </a:r>
          </a:p>
          <a:p>
            <a:pPr>
              <a:lnSpc>
                <a:spcPct val="150000"/>
              </a:lnSpc>
            </a:pPr>
            <a:r>
              <a:rPr lang="en-US" altLang="ko-KR" sz="1600"/>
              <a:t>    the whole system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/>
              <a:t>Limited set of tools and facilities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/>
              <a:t>Development is challenging</a:t>
            </a:r>
          </a:p>
        </p:txBody>
      </p:sp>
      <p:pic>
        <p:nvPicPr>
          <p:cNvPr id="9" name="그림 8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FC9039D3-C3BF-4ABC-ACCF-E59F28E4B4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260"/>
          <a:stretch/>
        </p:blipFill>
        <p:spPr>
          <a:xfrm>
            <a:off x="4543677" y="1329412"/>
            <a:ext cx="3872115" cy="16386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A78321C-DFA1-4A31-BE82-DEC5EE7283C5}"/>
              </a:ext>
            </a:extLst>
          </p:cNvPr>
          <p:cNvSpPr txBox="1"/>
          <p:nvPr/>
        </p:nvSpPr>
        <p:spPr>
          <a:xfrm>
            <a:off x="742954" y="1917908"/>
            <a:ext cx="297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File systems </a:t>
            </a:r>
            <a:endParaRPr lang="ko-KR" altLang="en-US" sz="2400" b="1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8FE234-305E-4A50-98AB-0B0B0B1C2395}"/>
              </a:ext>
            </a:extLst>
          </p:cNvPr>
          <p:cNvSpPr txBox="1"/>
          <p:nvPr/>
        </p:nvSpPr>
        <p:spPr>
          <a:xfrm>
            <a:off x="9448800" y="1847007"/>
            <a:ext cx="1844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In-Kernel</a:t>
            </a:r>
            <a:endParaRPr lang="ko-KR" altLang="en-US" sz="2400" b="1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268318-58B4-4F49-BF92-521500C343EB}"/>
              </a:ext>
            </a:extLst>
          </p:cNvPr>
          <p:cNvSpPr txBox="1"/>
          <p:nvPr/>
        </p:nvSpPr>
        <p:spPr>
          <a:xfrm>
            <a:off x="415022" y="3059255"/>
            <a:ext cx="4128655" cy="2630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/>
              <a:t>Low performance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/>
              <a:t>User-level bug do not crash</a:t>
            </a:r>
          </a:p>
          <a:p>
            <a:pPr>
              <a:lnSpc>
                <a:spcPct val="150000"/>
              </a:lnSpc>
            </a:pPr>
            <a:r>
              <a:rPr lang="en-US" altLang="ko-KR" sz="1600"/>
              <a:t>    the whole system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/>
              <a:t>Can use many debugging tools and libraries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/>
              <a:t>Ease of development</a:t>
            </a:r>
          </a:p>
          <a:p>
            <a:pPr>
              <a:lnSpc>
                <a:spcPct val="150000"/>
              </a:lnSpc>
            </a:pPr>
            <a:endParaRPr lang="ko-KR" altLang="en-US" sz="1600"/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846845A3-60E1-4F5D-B3DA-B5C4FC417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7688" y="3241626"/>
            <a:ext cx="3650637" cy="2666676"/>
          </a:xfrm>
          <a:prstGeom prst="rect">
            <a:avLst/>
          </a:prstGeom>
        </p:spPr>
      </p:pic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7E031758-3A38-46DC-B69A-86538B4F5EAB}"/>
              </a:ext>
            </a:extLst>
          </p:cNvPr>
          <p:cNvSpPr/>
          <p:nvPr/>
        </p:nvSpPr>
        <p:spPr>
          <a:xfrm>
            <a:off x="215905" y="1329413"/>
            <a:ext cx="4025898" cy="4766588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619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3. Survey paper -1 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5</a:t>
            </a:fld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966852B-E2FB-4BC3-83FD-819FDDBDEDD3}"/>
              </a:ext>
            </a:extLst>
          </p:cNvPr>
          <p:cNvSpPr/>
          <p:nvPr/>
        </p:nvSpPr>
        <p:spPr>
          <a:xfrm>
            <a:off x="402771" y="737216"/>
            <a:ext cx="113864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rgbClr val="083486"/>
                </a:solidFill>
              </a:rPr>
              <a:t>Performance and Resource Utilization of FUSE User-Space File Systems</a:t>
            </a:r>
          </a:p>
          <a:p>
            <a:r>
              <a:rPr lang="en-US" altLang="ko-KR" sz="1600"/>
              <a:t>(ACM Transactions on Storage Vol. 15, No. 2, Article 15.Publication date: May 2019)</a:t>
            </a:r>
            <a:endParaRPr lang="en-US" altLang="ko-KR" sz="1600" dirty="0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F9C379BF-67DF-413C-A068-D552FE6982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5EA0010B-A87C-47AE-9C30-A0E4F3DF7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252" y="2279857"/>
            <a:ext cx="5573077" cy="2217337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0248A1B-51E4-4AA3-9CAA-FECADC2D7B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033"/>
          <a:stretch/>
        </p:blipFill>
        <p:spPr>
          <a:xfrm>
            <a:off x="402771" y="2185013"/>
            <a:ext cx="5459473" cy="3215480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73D72315-D15C-4CBB-8D6A-C9EDA69BDFC5}"/>
              </a:ext>
            </a:extLst>
          </p:cNvPr>
          <p:cNvSpPr/>
          <p:nvPr/>
        </p:nvSpPr>
        <p:spPr>
          <a:xfrm>
            <a:off x="1117963" y="4745560"/>
            <a:ext cx="3097530" cy="740840"/>
          </a:xfrm>
          <a:prstGeom prst="rect">
            <a:avLst/>
          </a:prstGeom>
          <a:solidFill>
            <a:schemeClr val="accent6">
              <a:alpha val="12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5C1500F2-3F7C-4D47-A12A-2AB79D651B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0556" y="1908910"/>
            <a:ext cx="5218672" cy="240753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E8692264-2F06-4079-8521-2E8E41E05FAF}"/>
              </a:ext>
            </a:extLst>
          </p:cNvPr>
          <p:cNvSpPr/>
          <p:nvPr/>
        </p:nvSpPr>
        <p:spPr>
          <a:xfrm>
            <a:off x="6469379" y="2816984"/>
            <a:ext cx="1790701" cy="784860"/>
          </a:xfrm>
          <a:prstGeom prst="rect">
            <a:avLst/>
          </a:prstGeom>
          <a:solidFill>
            <a:schemeClr val="accent6">
              <a:alpha val="12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7C06082-6225-4C4C-A39C-A7558673267B}"/>
              </a:ext>
            </a:extLst>
          </p:cNvPr>
          <p:cNvSpPr/>
          <p:nvPr/>
        </p:nvSpPr>
        <p:spPr>
          <a:xfrm>
            <a:off x="8236607" y="2344544"/>
            <a:ext cx="3688693" cy="361046"/>
          </a:xfrm>
          <a:prstGeom prst="rect">
            <a:avLst/>
          </a:prstGeom>
          <a:solidFill>
            <a:schemeClr val="accent6">
              <a:alpha val="12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42D496-E9E3-4CD7-A332-8CBCC6D3AF87}"/>
              </a:ext>
            </a:extLst>
          </p:cNvPr>
          <p:cNvSpPr txBox="1"/>
          <p:nvPr/>
        </p:nvSpPr>
        <p:spPr>
          <a:xfrm>
            <a:off x="2579370" y="1774068"/>
            <a:ext cx="13639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/>
              <a:t>stackfs</a:t>
            </a:r>
            <a:endParaRPr lang="ko-KR" altLang="en-US" sz="28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4C36CA7-54AF-41E7-93FD-2495A67F90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5279" y="4556441"/>
            <a:ext cx="5043949" cy="197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961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3. Survey paper - 2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6</a:t>
            </a:fld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966852B-E2FB-4BC3-83FD-819FDDBDEDD3}"/>
              </a:ext>
            </a:extLst>
          </p:cNvPr>
          <p:cNvSpPr/>
          <p:nvPr/>
        </p:nvSpPr>
        <p:spPr>
          <a:xfrm>
            <a:off x="402771" y="737216"/>
            <a:ext cx="113864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rgbClr val="083486"/>
                </a:solidFill>
              </a:rPr>
              <a:t>Extension Framework for File Systems in User space</a:t>
            </a:r>
          </a:p>
          <a:p>
            <a:r>
              <a:rPr lang="en-US" altLang="ko-KR" sz="1600"/>
              <a:t>(2019 USENIX Annual Technical Conference)</a:t>
            </a:r>
            <a:endParaRPr lang="en-US" altLang="ko-KR" sz="1600" dirty="0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F9C379BF-67DF-413C-A068-D552FE6982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850255-C762-428C-9ED6-2A7BD4944CA4}"/>
              </a:ext>
            </a:extLst>
          </p:cNvPr>
          <p:cNvSpPr txBox="1"/>
          <p:nvPr/>
        </p:nvSpPr>
        <p:spPr>
          <a:xfrm>
            <a:off x="7988242" y="1516611"/>
            <a:ext cx="17411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/>
              <a:t>E</a:t>
            </a:r>
            <a:r>
              <a:rPr lang="en-US" altLang="ko-KR" sz="2400" b="1"/>
              <a:t>xt</a:t>
            </a:r>
            <a:r>
              <a:rPr lang="en-US" altLang="ko-KR" sz="2800" b="1"/>
              <a:t>FUSE</a:t>
            </a:r>
            <a:endParaRPr lang="ko-KR" altLang="en-US" sz="280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D5EBF9F-73A2-4B9A-BA33-3684A8CD2B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54"/>
          <a:stretch/>
        </p:blipFill>
        <p:spPr>
          <a:xfrm>
            <a:off x="12405635" y="1915033"/>
            <a:ext cx="4088571" cy="260377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80879E0-551C-4041-B062-20BD94DC5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19090" y="1497134"/>
            <a:ext cx="3806712" cy="28108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3DE643C-219D-462B-B4F7-68F44B8E6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22914" y="4963483"/>
            <a:ext cx="3802888" cy="111957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1514EE1-B21E-4834-ABF4-A699EE887D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256" y="2780355"/>
            <a:ext cx="4549245" cy="230411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44AF9E2-6BBF-4EF5-BD8B-B824AF5AC2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7076" y="2366358"/>
            <a:ext cx="6434295" cy="322865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2C8F7E3-1E55-488C-942D-CBBB4573D08E}"/>
              </a:ext>
            </a:extLst>
          </p:cNvPr>
          <p:cNvSpPr txBox="1"/>
          <p:nvPr/>
        </p:nvSpPr>
        <p:spPr>
          <a:xfrm>
            <a:off x="1719157" y="2366358"/>
            <a:ext cx="17411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/>
              <a:t>FUSE</a:t>
            </a:r>
            <a:endParaRPr lang="ko-KR" altLang="en-US" sz="200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F9E85C1D-317B-400A-B7C8-EE5BE1F5A918}"/>
              </a:ext>
            </a:extLst>
          </p:cNvPr>
          <p:cNvSpPr/>
          <p:nvPr/>
        </p:nvSpPr>
        <p:spPr>
          <a:xfrm>
            <a:off x="4580890" y="3429000"/>
            <a:ext cx="586876" cy="387489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FB107C4-BF1F-4D03-8B1F-D61FD5863DE4}"/>
              </a:ext>
            </a:extLst>
          </p:cNvPr>
          <p:cNvSpPr/>
          <p:nvPr/>
        </p:nvSpPr>
        <p:spPr>
          <a:xfrm>
            <a:off x="5448539" y="1329412"/>
            <a:ext cx="6612832" cy="4900565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4DBE99-620B-4911-ADEF-CDCCAFBDB0DE}"/>
              </a:ext>
            </a:extLst>
          </p:cNvPr>
          <p:cNvSpPr txBox="1"/>
          <p:nvPr/>
        </p:nvSpPr>
        <p:spPr>
          <a:xfrm>
            <a:off x="5627076" y="2378872"/>
            <a:ext cx="22108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accent5">
                    <a:lumMod val="75000"/>
                  </a:schemeClr>
                </a:solidFill>
              </a:rPr>
              <a:t>Leveraging eBPF</a:t>
            </a:r>
            <a:endParaRPr lang="ko-KR" altLang="en-US" sz="200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FA3A1F9-563F-48FC-895A-94EDD8701141}"/>
              </a:ext>
            </a:extLst>
          </p:cNvPr>
          <p:cNvSpPr txBox="1"/>
          <p:nvPr/>
        </p:nvSpPr>
        <p:spPr>
          <a:xfrm>
            <a:off x="1212842" y="5075736"/>
            <a:ext cx="26720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Context switching</a:t>
            </a:r>
          </a:p>
          <a:p>
            <a:r>
              <a:rPr lang="en-US" altLang="ko-KR" sz="140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copying</a:t>
            </a:r>
            <a:endParaRPr lang="ko-KR" altLang="en-US" sz="1400">
              <a:solidFill>
                <a:schemeClr val="accent5">
                  <a:lumMod val="75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05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3. Survey paper - 3 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966852B-E2FB-4BC3-83FD-819FDDBDEDD3}"/>
              </a:ext>
            </a:extLst>
          </p:cNvPr>
          <p:cNvSpPr/>
          <p:nvPr/>
        </p:nvSpPr>
        <p:spPr>
          <a:xfrm>
            <a:off x="402771" y="737216"/>
            <a:ext cx="113864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rgbClr val="083486"/>
                </a:solidFill>
              </a:rPr>
              <a:t>SafeFS: a modular architecture for secure user-space file systems: one FUSE to rule them all</a:t>
            </a:r>
          </a:p>
          <a:p>
            <a:r>
              <a:rPr lang="en-US" altLang="ko-KR" sz="1600"/>
              <a:t>(SYSTOR ’17: Proceedings of the 10</a:t>
            </a:r>
            <a:r>
              <a:rPr lang="en-US" altLang="ko-KR" sz="1600" baseline="30000"/>
              <a:t>th</a:t>
            </a:r>
            <a:r>
              <a:rPr lang="en-US" altLang="ko-KR" sz="1600"/>
              <a:t> ACM International Systems and Storage Conference)</a:t>
            </a:r>
            <a:endParaRPr lang="en-US" altLang="ko-KR" sz="1600" dirty="0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F9C379BF-67DF-413C-A068-D552FE6982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A8E3A1-11EB-4007-AE84-892362564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54" y="2091452"/>
            <a:ext cx="4118324" cy="41896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1F79FC-8CDF-410C-9AB7-BD3C8F4AF25D}"/>
              </a:ext>
            </a:extLst>
          </p:cNvPr>
          <p:cNvSpPr txBox="1"/>
          <p:nvPr/>
        </p:nvSpPr>
        <p:spPr>
          <a:xfrm>
            <a:off x="1931571" y="1568232"/>
            <a:ext cx="17411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/>
              <a:t>S</a:t>
            </a:r>
            <a:r>
              <a:rPr lang="en-US" altLang="ko-KR" sz="2000" b="1"/>
              <a:t>AFE</a:t>
            </a:r>
            <a:r>
              <a:rPr lang="en-US" altLang="ko-KR" sz="2800" b="1"/>
              <a:t>FS</a:t>
            </a:r>
            <a:endParaRPr lang="ko-KR" altLang="en-US" sz="280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9F0DE8B-1C3E-4A84-A913-1A7D3E89B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3419" y="1829842"/>
            <a:ext cx="6844727" cy="283326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F89FDBE-4EF0-4853-8415-9CFC672A55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6063" y="4850800"/>
            <a:ext cx="6419438" cy="170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339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4. Future work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8</a:t>
            </a:fld>
            <a:endParaRPr kumimoji="1" lang="ko-KR" altLang="en-US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F9C379BF-67DF-413C-A068-D552FE6982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B162A53-BC44-4FFA-80AB-D8487B8786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021"/>
          <a:stretch/>
        </p:blipFill>
        <p:spPr>
          <a:xfrm>
            <a:off x="330435" y="949548"/>
            <a:ext cx="5260866" cy="485798"/>
          </a:xfrm>
          <a:prstGeom prst="rect">
            <a:avLst/>
          </a:prstGeom>
        </p:spPr>
      </p:pic>
      <p:graphicFrame>
        <p:nvGraphicFramePr>
          <p:cNvPr id="8" name="표 5">
            <a:extLst>
              <a:ext uri="{FF2B5EF4-FFF2-40B4-BE49-F238E27FC236}">
                <a16:creationId xmlns:a16="http://schemas.microsoft.com/office/drawing/2014/main" id="{8B685D55-A6ED-4485-94C7-607BA35FB7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628175"/>
              </p:ext>
            </p:extLst>
          </p:nvPr>
        </p:nvGraphicFramePr>
        <p:xfrm>
          <a:off x="231519" y="1720157"/>
          <a:ext cx="5369182" cy="2062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42726">
                  <a:extLst>
                    <a:ext uri="{9D8B030D-6E8A-4147-A177-3AD203B41FA5}">
                      <a16:colId xmlns:a16="http://schemas.microsoft.com/office/drawing/2014/main" val="3776281665"/>
                    </a:ext>
                  </a:extLst>
                </a:gridCol>
                <a:gridCol w="4226456">
                  <a:extLst>
                    <a:ext uri="{9D8B030D-6E8A-4147-A177-3AD203B41FA5}">
                      <a16:colId xmlns:a16="http://schemas.microsoft.com/office/drawing/2014/main" val="3185658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CPU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Intel Xeon </a:t>
                      </a:r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CPU E5530 4 core 2.40GHz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611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Memory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 GB RAM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693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OS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64-bit Linux 3.14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177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Filesystem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Ext4 /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StackfsBase / StackfsOpt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56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SSD  200GB Intel X25-M SSD</a:t>
                      </a:r>
                    </a:p>
                    <a:p>
                      <a:pPr latinLnBrk="1"/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HDD 146GB Seagate Savvio 15K.2, 15KRPM</a:t>
                      </a:r>
                      <a:endParaRPr lang="en-US" altLang="ko-KR" sz="16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27766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5114592-2D99-4AE4-BC10-B56ED7146577}"/>
              </a:ext>
            </a:extLst>
          </p:cNvPr>
          <p:cNvSpPr txBox="1"/>
          <p:nvPr/>
        </p:nvSpPr>
        <p:spPr>
          <a:xfrm>
            <a:off x="6500835" y="1281096"/>
            <a:ext cx="55594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advanced experimental environment</a:t>
            </a:r>
            <a:endParaRPr lang="ko-KR" altLang="en-US" sz="2000" b="1">
              <a:solidFill>
                <a:srgbClr val="FF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_x203556568">
            <a:extLst>
              <a:ext uri="{FF2B5EF4-FFF2-40B4-BE49-F238E27FC236}">
                <a16:creationId xmlns:a16="http://schemas.microsoft.com/office/drawing/2014/main" id="{F749E50A-1D14-4E63-9003-F4E550EC8AD6}"/>
              </a:ext>
            </a:extLst>
          </p:cNvPr>
          <p:cNvSpPr>
            <a:spLocks noChangeShapeType="1"/>
          </p:cNvSpPr>
          <p:nvPr/>
        </p:nvSpPr>
        <p:spPr bwMode="auto">
          <a:xfrm>
            <a:off x="5370535" y="2714449"/>
            <a:ext cx="1093650" cy="0"/>
          </a:xfrm>
          <a:prstGeom prst="line">
            <a:avLst/>
          </a:prstGeom>
          <a:noFill/>
          <a:ln w="38100">
            <a:solidFill>
              <a:srgbClr val="FF0000"/>
            </a:solidFill>
            <a:prstDash val="sysDot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793334F-BA7C-4E43-95CE-D334906DFEA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3000"/>
          </a:blip>
          <a:stretch>
            <a:fillRect/>
          </a:stretch>
        </p:blipFill>
        <p:spPr>
          <a:xfrm>
            <a:off x="669599" y="3937601"/>
            <a:ext cx="4573935" cy="2622610"/>
          </a:xfrm>
          <a:prstGeom prst="rect">
            <a:avLst/>
          </a:prstGeom>
        </p:spPr>
      </p:pic>
      <p:graphicFrame>
        <p:nvGraphicFramePr>
          <p:cNvPr id="17" name="표 5">
            <a:extLst>
              <a:ext uri="{FF2B5EF4-FFF2-40B4-BE49-F238E27FC236}">
                <a16:creationId xmlns:a16="http://schemas.microsoft.com/office/drawing/2014/main" id="{29D4443F-E87A-4DFB-95B5-B0563CB440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1071745"/>
              </p:ext>
            </p:extLst>
          </p:nvPr>
        </p:nvGraphicFramePr>
        <p:xfrm>
          <a:off x="6153090" y="1736303"/>
          <a:ext cx="5807392" cy="2062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1383">
                  <a:extLst>
                    <a:ext uri="{9D8B030D-6E8A-4147-A177-3AD203B41FA5}">
                      <a16:colId xmlns:a16="http://schemas.microsoft.com/office/drawing/2014/main" val="3776281665"/>
                    </a:ext>
                  </a:extLst>
                </a:gridCol>
                <a:gridCol w="4686009">
                  <a:extLst>
                    <a:ext uri="{9D8B030D-6E8A-4147-A177-3AD203B41FA5}">
                      <a16:colId xmlns:a16="http://schemas.microsoft.com/office/drawing/2014/main" val="3185658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CPU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Intel® Core™ i5-4440 CPU 4 core 3.10GHz 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611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Memory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32 GB RAM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693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OS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64-bit </a:t>
                      </a:r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Linux 5.7.7</a:t>
                      </a:r>
                      <a:endParaRPr lang="ko-KR" altLang="en-US" sz="1600" dirty="0">
                        <a:latin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177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Filesystem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Ext4 /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StackfsBase / StackfsOpt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56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SSD  256GB Samsung SSD 850</a:t>
                      </a:r>
                    </a:p>
                    <a:p>
                      <a:pPr latinLnBrk="1"/>
                      <a:r>
                        <a:rPr lang="en-US" altLang="ko-KR" sz="160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HDD  500GB Western Digital WD BLUE, 72KRPM</a:t>
                      </a:r>
                      <a:endParaRPr lang="en-US" altLang="ko-KR" sz="16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277669"/>
                  </a:ext>
                </a:extLst>
              </a:tr>
            </a:tbl>
          </a:graphicData>
        </a:graphic>
      </p:graphicFrame>
      <p:pic>
        <p:nvPicPr>
          <p:cNvPr id="18" name="그림 17">
            <a:extLst>
              <a:ext uri="{FF2B5EF4-FFF2-40B4-BE49-F238E27FC236}">
                <a16:creationId xmlns:a16="http://schemas.microsoft.com/office/drawing/2014/main" id="{8F83833B-337A-45D4-801F-D560B55BEA8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3000"/>
          </a:blip>
          <a:stretch>
            <a:fillRect/>
          </a:stretch>
        </p:blipFill>
        <p:spPr>
          <a:xfrm>
            <a:off x="6695191" y="3937601"/>
            <a:ext cx="4573935" cy="262261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C346929-3AC4-41C5-B080-48EB0E5550C3}"/>
              </a:ext>
            </a:extLst>
          </p:cNvPr>
          <p:cNvSpPr/>
          <p:nvPr/>
        </p:nvSpPr>
        <p:spPr>
          <a:xfrm>
            <a:off x="8534400" y="4318000"/>
            <a:ext cx="2734726" cy="2242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_x203556568">
            <a:extLst>
              <a:ext uri="{FF2B5EF4-FFF2-40B4-BE49-F238E27FC236}">
                <a16:creationId xmlns:a16="http://schemas.microsoft.com/office/drawing/2014/main" id="{EC91B976-D0A0-44B5-9B9B-CD318AE89599}"/>
              </a:ext>
            </a:extLst>
          </p:cNvPr>
          <p:cNvSpPr>
            <a:spLocks noChangeShapeType="1"/>
          </p:cNvSpPr>
          <p:nvPr/>
        </p:nvSpPr>
        <p:spPr bwMode="auto">
          <a:xfrm>
            <a:off x="5370535" y="5229049"/>
            <a:ext cx="1093650" cy="0"/>
          </a:xfrm>
          <a:prstGeom prst="line">
            <a:avLst/>
          </a:prstGeom>
          <a:noFill/>
          <a:ln w="38100">
            <a:solidFill>
              <a:srgbClr val="FF0000"/>
            </a:solidFill>
            <a:prstDash val="sysDot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316067-0D49-44A6-A47E-4D1FB81131FF}"/>
              </a:ext>
            </a:extLst>
          </p:cNvPr>
          <p:cNvSpPr txBox="1"/>
          <p:nvPr/>
        </p:nvSpPr>
        <p:spPr>
          <a:xfrm>
            <a:off x="9589597" y="4970071"/>
            <a:ext cx="62433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6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  <a:endParaRPr lang="ko-KR" altLang="en-US" sz="6600" b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36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2" grpId="0" animBg="1"/>
      <p:bldP spid="19" grpId="0" animBg="1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/>
              <a:t>4. Future work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9</a:t>
            </a:fld>
            <a:endParaRPr kumimoji="1"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E07073-7618-48DB-8BD7-327888C8E5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021"/>
          <a:stretch/>
        </p:blipFill>
        <p:spPr>
          <a:xfrm>
            <a:off x="429875" y="1903891"/>
            <a:ext cx="5666125" cy="5232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557FF5-B613-4A14-8E2E-10448CBD9604}"/>
              </a:ext>
            </a:extLst>
          </p:cNvPr>
          <p:cNvSpPr txBox="1"/>
          <p:nvPr/>
        </p:nvSpPr>
        <p:spPr>
          <a:xfrm>
            <a:off x="7224423" y="1562575"/>
            <a:ext cx="4889961" cy="95410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2800" b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Directly access to SSD using FUSE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D920F9D-D2D0-400D-917D-8A5429BEA8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00" y="3001900"/>
            <a:ext cx="1790236" cy="1790236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F6457BC-24E6-4630-AA73-62F446E57F1D}"/>
              </a:ext>
            </a:extLst>
          </p:cNvPr>
          <p:cNvSpPr/>
          <p:nvPr/>
        </p:nvSpPr>
        <p:spPr>
          <a:xfrm>
            <a:off x="2402144" y="3399881"/>
            <a:ext cx="56291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Splicing support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FE15D43-A069-4323-A778-40525E417D58}"/>
              </a:ext>
            </a:extLst>
          </p:cNvPr>
          <p:cNvSpPr/>
          <p:nvPr/>
        </p:nvSpPr>
        <p:spPr>
          <a:xfrm>
            <a:off x="2402144" y="3866695"/>
            <a:ext cx="30196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Multi-threaded daemon</a:t>
            </a:r>
            <a:endParaRPr lang="en-US" altLang="ko-K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B0D2DD6-319F-4307-91C1-F7BBEB9C932D}"/>
              </a:ext>
            </a:extLst>
          </p:cNvPr>
          <p:cNvSpPr/>
          <p:nvPr/>
        </p:nvSpPr>
        <p:spPr>
          <a:xfrm>
            <a:off x="2408236" y="4392026"/>
            <a:ext cx="29390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Write-back cache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2575029-3BEE-4650-BA4A-25E6001A96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CBA307-F6C6-4D1A-86D6-B56D4B548CDA}"/>
              </a:ext>
            </a:extLst>
          </p:cNvPr>
          <p:cNvSpPr txBox="1"/>
          <p:nvPr/>
        </p:nvSpPr>
        <p:spPr>
          <a:xfrm>
            <a:off x="2790477" y="2709581"/>
            <a:ext cx="4438734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FUSE optimizations</a:t>
            </a:r>
            <a:endParaRPr lang="ko-KR" altLang="en-US" sz="2400">
              <a:solidFill>
                <a:srgbClr val="FF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_x203556568">
            <a:extLst>
              <a:ext uri="{FF2B5EF4-FFF2-40B4-BE49-F238E27FC236}">
                <a16:creationId xmlns:a16="http://schemas.microsoft.com/office/drawing/2014/main" id="{C8FAD95D-8EF9-420C-9AF3-8F754542F30C}"/>
              </a:ext>
            </a:extLst>
          </p:cNvPr>
          <p:cNvSpPr>
            <a:spLocks noChangeShapeType="1"/>
          </p:cNvSpPr>
          <p:nvPr/>
        </p:nvSpPr>
        <p:spPr bwMode="auto">
          <a:xfrm>
            <a:off x="5731812" y="3535806"/>
            <a:ext cx="728376" cy="0"/>
          </a:xfrm>
          <a:prstGeom prst="line">
            <a:avLst/>
          </a:prstGeom>
          <a:noFill/>
          <a:ln w="38100">
            <a:solidFill>
              <a:srgbClr val="FF0000"/>
            </a:solidFill>
            <a:prstDash val="sysDot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0D8BE85-3FC7-41B0-8006-E14B093E8F11}"/>
              </a:ext>
            </a:extLst>
          </p:cNvPr>
          <p:cNvSpPr/>
          <p:nvPr/>
        </p:nvSpPr>
        <p:spPr>
          <a:xfrm>
            <a:off x="6844693" y="1030515"/>
            <a:ext cx="4917432" cy="5152562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937F00F-BC4B-406D-9134-AF4294789D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9116" y="2829928"/>
            <a:ext cx="4706552" cy="315050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5F87256-0FA1-4175-90DB-F8B316D712B1}"/>
              </a:ext>
            </a:extLst>
          </p:cNvPr>
          <p:cNvSpPr txBox="1"/>
          <p:nvPr/>
        </p:nvSpPr>
        <p:spPr>
          <a:xfrm>
            <a:off x="10592509" y="4420813"/>
            <a:ext cx="103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Direct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685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3" grpId="0" animBg="1"/>
      <p:bldP spid="6" grpId="0" animBg="1"/>
      <p:bldP spid="26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0C69931858F8C4396FB78763B0315F2" ma:contentTypeVersion="2" ma:contentTypeDescription="새 문서를 만듭니다." ma:contentTypeScope="" ma:versionID="94bc139aba876dd35c55247a99b9080c">
  <xsd:schema xmlns:xsd="http://www.w3.org/2001/XMLSchema" xmlns:xs="http://www.w3.org/2001/XMLSchema" xmlns:p="http://schemas.microsoft.com/office/2006/metadata/properties" xmlns:ns3="66be011d-2328-4583-a291-349f9c82bad5" targetNamespace="http://schemas.microsoft.com/office/2006/metadata/properties" ma:root="true" ma:fieldsID="1546cc82adf5f0107f9fc06e4ef10fde" ns3:_="">
    <xsd:import namespace="66be011d-2328-4583-a291-349f9c82bad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be011d-2328-4583-a291-349f9c82ba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481267D-22AC-4ACE-B3FB-D9A6355E64E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C267D4-6D22-4FCC-8DCA-682BD5B7EB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be011d-2328-4583-a291-349f9c82ba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62CBA2-CB75-4903-97D0-B55D33086229}">
  <ds:schemaRefs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66be011d-2328-4583-a291-349f9c82bad5"/>
    <ds:schemaRef ds:uri="http://purl.org/dc/dcmitype/"/>
    <ds:schemaRef ds:uri="http://purl.org/dc/terms/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23374</TotalTime>
  <Words>418</Words>
  <Application>Microsoft Office PowerPoint</Application>
  <PresentationFormat>와이드스크린</PresentationFormat>
  <Paragraphs>102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Tahoma</vt:lpstr>
      <vt:lpstr>Office 테마</vt:lpstr>
      <vt:lpstr>IT Application II Related paper survey</vt:lpstr>
      <vt:lpstr>PowerPoint 프레젠테이션</vt:lpstr>
      <vt:lpstr>1. Introduction</vt:lpstr>
      <vt:lpstr>2. User-space file system</vt:lpstr>
      <vt:lpstr>3. Survey paper -1 </vt:lpstr>
      <vt:lpstr>3. Survey paper - 2</vt:lpstr>
      <vt:lpstr>3. Survey paper - 3 </vt:lpstr>
      <vt:lpstr>4. Future work</vt:lpstr>
      <vt:lpstr>4. Future work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F2FS : A New File System for Flash Storage</dc:title>
  <dc:creator>한예진</dc:creator>
  <cp:lastModifiedBy>한 예진</cp:lastModifiedBy>
  <cp:revision>444</cp:revision>
  <cp:lastPrinted>2020-08-08T02:56:56Z</cp:lastPrinted>
  <dcterms:created xsi:type="dcterms:W3CDTF">2019-06-24T08:20:15Z</dcterms:created>
  <dcterms:modified xsi:type="dcterms:W3CDTF">2021-05-21T14:32:35Z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0x010100D0C69931858F8C4396FB78763B0315F2</vt:lpwstr>
  </property>
</Properties>
</file>